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7"/>
  </p:normalViewPr>
  <p:slideViewPr>
    <p:cSldViewPr snapToGrid="0" snapToObjects="1">
      <p:cViewPr varScale="1">
        <p:scale>
          <a:sx n="106" d="100"/>
          <a:sy n="10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B2A1-291F-2847-A2E4-1E481FC8618C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DFCC6-8E61-FE41-89FF-15E89E890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Aberman</a:t>
            </a:r>
            <a:r>
              <a:rPr lang="en-US" dirty="0"/>
              <a:t> &amp; </a:t>
            </a:r>
            <a:r>
              <a:rPr lang="en-US" dirty="0" err="1"/>
              <a:t>Salamone</a:t>
            </a:r>
            <a:r>
              <a:rPr lang="en-US" dirty="0"/>
              <a:t> 1999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DFCC6-8E61-FE41-89FF-15E89E8908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A358-8B49-2E42-AD8E-6789C182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AE789-3C12-C44D-9F5C-D4F96B6FD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FCA70-E5CD-234F-8005-2C0919F8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8E3C-0A5B-0247-8B4D-E91CE6B4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E4D00-5DEC-C94A-97F8-26D7F728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0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94A9-CED6-F64B-9315-F7417D06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589F6-2420-9245-8D8F-334D50CE6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9CA9-1101-624A-BE91-1BB6BA64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7A1B-69EE-7B4A-BF81-1FB2AD28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07B0E-C854-354E-BFB6-62CAF20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7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79179-D4D8-8246-9470-7F2B52E24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0C136-B94B-1B4A-9DF4-29DD0F96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0DDD-4ACD-B948-8886-889AFBF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21F80-05D0-234F-8D3A-85C2B1ED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1754-F9C1-A346-BEA2-799ECE67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2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5FBB-D255-DB44-A8CE-C8E8050D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31E9-4D07-7C4D-8C34-6567A461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0CB2C-D33C-3F45-A16B-08BF2FBA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3B81-813B-5F4A-9824-8925A4A5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6FE2-F361-E74F-A026-D1A5272D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EF0E-34E8-D440-812F-F059CD2B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8C65D-F19F-8D4B-8063-4964A5C1E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32E3-B624-8B47-9C88-BD3CC357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F5D54-02D6-174B-9923-3F59AC02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2385-5C85-824B-B1CF-BBD1FC20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03AB-22AA-A042-97D9-E5F14444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A0DD-D60F-7042-82B3-A485DD295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D3BB9-C3E4-6B45-9BE1-608B013F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1A795-857B-4F4F-925B-A5381EBA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8AC2B-9B3C-4142-A382-0C4B0286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26AA3-8E16-9A4F-B512-FEF3CC9D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6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43DC-FC02-2045-A80E-969A5FC0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DD629-B024-3D43-8A00-F4AD983C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E18B4-32AF-B842-B067-70945CE28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3BDFB-776C-CD4E-9D3D-E60F27307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963B2-074D-394A-BD34-32158B497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EC66B-F34C-5E4F-8D1B-B52D3EDE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C0A55-CFAF-834B-8089-9419D37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67816-7660-1B42-B432-D26A855B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4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FCC2-8234-9348-A79B-F837E6C4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DE6DC-96E0-494A-83D3-67B06DAB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FEE9D-6BB1-154D-9566-8D4C9D686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62F33-ECFB-FD42-8813-312C2F48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CA1B0-6F95-5443-9BFB-73FA8F8D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CCBB8-4270-D540-BA59-B0B97744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34357-59EA-CC43-BE5A-0F0F61F5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3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B997-D9DF-0343-B2BA-A48EBFCD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947D-40F3-1541-8778-D8D1A5BB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B2E26-8620-3443-BBB6-63C78925B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39EF6-CF90-9C4A-998D-0E1F7CC0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6CBEE-834D-7447-BAA5-D5DC081D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BDAAD-042A-C649-8F44-62F30FE1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A2F-95CA-D44F-A847-70595D51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6D284-4452-3647-9C30-0892DD11E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703E1-A5FE-CA46-919D-770ED2771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B570-059C-BE42-B76B-5D5E2E68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C9407-6044-5B4C-A9F8-581626D7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95859-9942-F648-9E9D-F13C7C87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2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605FE-718C-CF4D-8250-A8CB3D1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2280-2370-EC44-B3C8-B6383A061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7F24-5EF7-2F46-8747-ED5743C4D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5BDE9-2AA4-644F-9DF7-47A33DF3BA8B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D9C5D-2411-EF40-9192-070460670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D7FD2-9960-E647-8B32-0CC508335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FACA8-45A7-7543-BFD7-D5EB8D320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4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8AC0-18E2-BF4D-B7BA-90BA8D2CA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bet-</a:t>
            </a:r>
            <a:r>
              <a:rPr lang="en-US" dirty="0" err="1"/>
              <a:t>ter</a:t>
            </a:r>
            <a:r>
              <a:rPr lang="en-US" dirty="0"/>
              <a:t> choice: exploring putative dopamine effects on cost-benefit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AD5E7-AA52-584D-87B6-7CE85C2A5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8233"/>
            <a:ext cx="9144000" cy="1588168"/>
          </a:xfrm>
        </p:spPr>
        <p:txBody>
          <a:bodyPr>
            <a:normAutofit/>
          </a:bodyPr>
          <a:lstStyle/>
          <a:p>
            <a:r>
              <a:rPr lang="en-US" dirty="0"/>
              <a:t>4.23.2019</a:t>
            </a:r>
          </a:p>
          <a:p>
            <a:endParaRPr lang="en-US" dirty="0"/>
          </a:p>
          <a:p>
            <a:r>
              <a:rPr lang="en-US" dirty="0"/>
              <a:t>Guillaume </a:t>
            </a:r>
            <a:r>
              <a:rPr lang="en-US" dirty="0" err="1"/>
              <a:t>Pagnier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5EDB3-4593-48F5-8443-DF8A889C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68" y="3276120"/>
            <a:ext cx="2442882" cy="2527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Magnitude</a:t>
            </a:r>
          </a:p>
          <a:p>
            <a:pPr marL="0" indent="0">
              <a:buNone/>
            </a:pPr>
            <a:r>
              <a:rPr lang="en-US" sz="1800" dirty="0"/>
              <a:t>Low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$1 or $2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Mid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$3 or $4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High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Trials that offer $5 or $6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44936-D130-4905-869A-9822F2573301}"/>
              </a:ext>
            </a:extLst>
          </p:cNvPr>
          <p:cNvSpPr txBox="1">
            <a:spLocks/>
          </p:cNvSpPr>
          <p:nvPr/>
        </p:nvSpPr>
        <p:spPr>
          <a:xfrm>
            <a:off x="3653118" y="3276120"/>
            <a:ext cx="2442882" cy="291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Value</a:t>
            </a:r>
          </a:p>
          <a:p>
            <a:pPr marL="0" indent="0">
              <a:buNone/>
            </a:pPr>
            <a:r>
              <a:rPr lang="en-US" sz="1800" dirty="0"/>
              <a:t>Low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1.5* guaranteed amount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Mid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2* guaranteed amount</a:t>
            </a:r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High</a:t>
            </a:r>
            <a:endParaRPr lang="en-US" sz="2000" dirty="0"/>
          </a:p>
          <a:p>
            <a:pPr marL="457200" lvl="1" indent="0">
              <a:buNone/>
            </a:pPr>
            <a:r>
              <a:rPr lang="en-US" sz="1400" dirty="0"/>
              <a:t>Gambles that offer 3* guaranteed amount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5BD20-94FC-475D-9E31-A119AE29DCC6}"/>
              </a:ext>
            </a:extLst>
          </p:cNvPr>
          <p:cNvSpPr txBox="1"/>
          <p:nvPr/>
        </p:nvSpPr>
        <p:spPr>
          <a:xfrm>
            <a:off x="352668" y="551366"/>
            <a:ext cx="94524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207 Participants via Amazon’s mechanical turk; (127 male; 76 female; 4 declined to answer)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141 participants analyzed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18-40 years old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133 trials (~45 minutes)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Option to gamble on 86.39 % of trials.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Gamble probablilities were always 50%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noProof="1"/>
              <a:t>Gamble losses were always 0$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C8C257-7644-4B64-B9B1-FD9D78FA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484" y="3413325"/>
            <a:ext cx="4528641" cy="32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73A5247-2B28-4221-82B8-5369ABF1A64B}"/>
              </a:ext>
            </a:extLst>
          </p:cNvPr>
          <p:cNvGrpSpPr/>
          <p:nvPr/>
        </p:nvGrpSpPr>
        <p:grpSpPr>
          <a:xfrm>
            <a:off x="428341" y="4002276"/>
            <a:ext cx="3701573" cy="2407003"/>
            <a:chOff x="36851989" y="5809651"/>
            <a:chExt cx="4730917" cy="330216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F3B067-54BA-4C00-951C-3585C162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1989" y="5817066"/>
              <a:ext cx="4730917" cy="329474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8EBE60-E23B-4669-A9F7-7D3CF327D90A}"/>
                </a:ext>
              </a:extLst>
            </p:cNvPr>
            <p:cNvSpPr txBox="1"/>
            <p:nvPr/>
          </p:nvSpPr>
          <p:spPr>
            <a:xfrm>
              <a:off x="37020266" y="5809651"/>
              <a:ext cx="4356670" cy="42223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Reaction Time vs. gamble interruption time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A43A3-9829-4CBD-AC70-6B8B742E6A39}"/>
              </a:ext>
            </a:extLst>
          </p:cNvPr>
          <p:cNvGrpSpPr/>
          <p:nvPr/>
        </p:nvGrpSpPr>
        <p:grpSpPr>
          <a:xfrm>
            <a:off x="126960" y="614109"/>
            <a:ext cx="4105386" cy="2577882"/>
            <a:chOff x="25944118" y="13538031"/>
            <a:chExt cx="5591718" cy="3511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7B9060-E3CB-4FAA-8306-C70F7BA6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44118" y="13538031"/>
              <a:ext cx="5041709" cy="35111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145232-D0EA-4F02-A8E1-C927D3586E63}"/>
                </a:ext>
              </a:extLst>
            </p:cNvPr>
            <p:cNvSpPr txBox="1"/>
            <p:nvPr/>
          </p:nvSpPr>
          <p:spPr>
            <a:xfrm>
              <a:off x="26403277" y="13609053"/>
              <a:ext cx="5132559" cy="41920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Gamble propensity vs. gamble interruption time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E89A19-609E-49C6-8037-6EF48E7BC543}"/>
              </a:ext>
            </a:extLst>
          </p:cNvPr>
          <p:cNvGrpSpPr/>
          <p:nvPr/>
        </p:nvGrpSpPr>
        <p:grpSpPr>
          <a:xfrm>
            <a:off x="4988834" y="877190"/>
            <a:ext cx="2795597" cy="1978533"/>
            <a:chOff x="25527063" y="3471552"/>
            <a:chExt cx="2972971" cy="222860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14BE29-C39A-488A-9597-895B11F1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7063" y="3565548"/>
              <a:ext cx="2957084" cy="213461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0CAA5-BAEE-49F3-9678-AC3C734F969E}"/>
                </a:ext>
              </a:extLst>
            </p:cNvPr>
            <p:cNvSpPr txBox="1"/>
            <p:nvPr/>
          </p:nvSpPr>
          <p:spPr>
            <a:xfrm>
              <a:off x="25788765" y="3471552"/>
              <a:ext cx="2711269" cy="3985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EV on gamble propensity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2C5E65-9C6A-47BF-A594-23C65EA0711D}"/>
              </a:ext>
            </a:extLst>
          </p:cNvPr>
          <p:cNvGrpSpPr/>
          <p:nvPr/>
        </p:nvGrpSpPr>
        <p:grpSpPr>
          <a:xfrm>
            <a:off x="4653335" y="4002276"/>
            <a:ext cx="3470936" cy="2421453"/>
            <a:chOff x="28071497" y="7483590"/>
            <a:chExt cx="2925168" cy="18771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1CA949C-CE33-4B8C-A6CF-687F5DDC6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1497" y="7483590"/>
              <a:ext cx="2925168" cy="18771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D9B1C6-D273-421A-906B-24C1CC7EC9F3}"/>
                </a:ext>
              </a:extLst>
            </p:cNvPr>
            <p:cNvSpPr txBox="1"/>
            <p:nvPr/>
          </p:nvSpPr>
          <p:spPr>
            <a:xfrm>
              <a:off x="29006949" y="7483590"/>
              <a:ext cx="1298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venir Heavy"/>
                </a:rPr>
                <a:t>EV sensitivity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9403B-A259-A946-9EE1-0E5BE004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271" y="1231035"/>
            <a:ext cx="3940769" cy="44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6E83-0BCD-4890-A528-C255B774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9049-9E3B-474E-9380-F0E35D86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8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A49C-078E-C04F-AE82-DA96D2D3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task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3AF7-2CBD-BE46-A18D-FB90EE0D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9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A6D-8A4B-447F-83F1-11B701B8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95" y="84221"/>
            <a:ext cx="5378448" cy="1037174"/>
          </a:xfrm>
        </p:spPr>
        <p:txBody>
          <a:bodyPr/>
          <a:lstStyle/>
          <a:p>
            <a:r>
              <a:rPr lang="en-US" dirty="0"/>
              <a:t>Current 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7679A-93DE-024B-B9F3-4ADC4FD6B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337" y="602808"/>
            <a:ext cx="4664242" cy="329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90E6F-C33F-3543-87BF-754E55A7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0" y="1076434"/>
            <a:ext cx="3976771" cy="2808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DA1CA-A28B-C045-9F1F-F74A5891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63" y="4029101"/>
            <a:ext cx="3693363" cy="2608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20C85-161F-6449-ACF3-5C692CFB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4165626"/>
            <a:ext cx="3693363" cy="26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5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58B-1EBA-EE47-A8A8-7600DCD5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724B-BBA3-FB42-949B-07D7228BC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0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814E-EE9D-0440-BB2D-C9CF2D0E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4B1B-DA0D-3D46-8D4A-C3B02E45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1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6644-FF58-B143-9166-FB3DC34A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68CA-872C-7D41-8E96-46A62A5B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3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5729-A672-46A4-A810-E80F65F7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does dopamine (DA) do?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372419-61FB-40DB-98A8-F39C5B2539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8569" y="1458710"/>
            <a:ext cx="2138916" cy="50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Lots of things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CFA508-1D36-4B92-92BC-4C3D077A0FEB}"/>
              </a:ext>
            </a:extLst>
          </p:cNvPr>
          <p:cNvSpPr txBox="1">
            <a:spLocks/>
          </p:cNvSpPr>
          <p:nvPr/>
        </p:nvSpPr>
        <p:spPr>
          <a:xfrm>
            <a:off x="7478978" y="2276318"/>
            <a:ext cx="4361028" cy="50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Current behavior (performance)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B0B981-26CF-4BF4-8642-FA8C8A1288FC}"/>
              </a:ext>
            </a:extLst>
          </p:cNvPr>
          <p:cNvSpPr txBox="1">
            <a:spLocks/>
          </p:cNvSpPr>
          <p:nvPr/>
        </p:nvSpPr>
        <p:spPr>
          <a:xfrm>
            <a:off x="808569" y="2276318"/>
            <a:ext cx="4361028" cy="50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Future behavior (learning)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04FD7-80B0-45E6-A30A-6460D2AD5D8B}"/>
              </a:ext>
            </a:extLst>
          </p:cNvPr>
          <p:cNvSpPr txBox="1"/>
          <p:nvPr/>
        </p:nvSpPr>
        <p:spPr>
          <a:xfrm>
            <a:off x="808569" y="2864667"/>
            <a:ext cx="401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Fast, phasic DA spikes in the striatum occur when participants experience reward prediction errors and modulate learning.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553-0132-4CE4-8996-3775A9FE9F40}"/>
              </a:ext>
            </a:extLst>
          </p:cNvPr>
          <p:cNvSpPr txBox="1"/>
          <p:nvPr/>
        </p:nvSpPr>
        <p:spPr>
          <a:xfrm>
            <a:off x="7478978" y="2799842"/>
            <a:ext cx="401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 lesions leads to akinetic movements and the choice to not pursue rewards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DE47B-9C39-41D8-9148-CB9338FA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81" y="4735485"/>
            <a:ext cx="2528718" cy="1515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0BDD4-E6B8-431F-AF73-2D2A359F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48" y="4735485"/>
            <a:ext cx="2767324" cy="1515003"/>
          </a:xfrm>
          <a:prstGeom prst="rect">
            <a:avLst/>
          </a:prstGeom>
        </p:spPr>
      </p:pic>
      <p:pic>
        <p:nvPicPr>
          <p:cNvPr id="11" name="Picture 10" descr="Screen Shot 2013-01-28 at 11.31.48 AM.png">
            <a:extLst>
              <a:ext uri="{FF2B5EF4-FFF2-40B4-BE49-F238E27FC236}">
                <a16:creationId xmlns:a16="http://schemas.microsoft.com/office/drawing/2014/main" id="{660D1436-92D6-1649-8FF8-984E68827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69" y="4036099"/>
            <a:ext cx="2767324" cy="24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2AD8-FB25-3746-A270-D49A884A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Striatal DA ramps as animals approach a reward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070EF7-164C-E740-8012-1A98AD82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1609" y="2191213"/>
            <a:ext cx="5613063" cy="4022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B3486-6341-384A-B11E-55EB097B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10" y="4322315"/>
            <a:ext cx="2492653" cy="2411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A3DB8-6CCD-444C-BD64-396D5BDF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46" y="1690688"/>
            <a:ext cx="2380582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A389-E524-4922-B91D-909C6F4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So what does DA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23F29-0E24-4F1C-95CD-AF60F6C9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93" y="2505699"/>
            <a:ext cx="6286500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AFAA0-AD4D-40C2-B481-A867146A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4808364"/>
            <a:ext cx="7210425" cy="981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C27BED-C006-4FC1-8999-BF2296C891AB}"/>
              </a:ext>
            </a:extLst>
          </p:cNvPr>
          <p:cNvSpPr/>
          <p:nvPr/>
        </p:nvSpPr>
        <p:spPr>
          <a:xfrm>
            <a:off x="2388988" y="4042617"/>
            <a:ext cx="8044405" cy="2002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025B7-BA5E-4378-B208-786337015FF5}"/>
              </a:ext>
            </a:extLst>
          </p:cNvPr>
          <p:cNvSpPr txBox="1"/>
          <p:nvPr/>
        </p:nvSpPr>
        <p:spPr>
          <a:xfrm>
            <a:off x="3042258" y="1889993"/>
            <a:ext cx="69042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Indiscriminately increasing vigor of any action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4BB3-D528-48B7-B306-4DE759D8F262}"/>
              </a:ext>
            </a:extLst>
          </p:cNvPr>
          <p:cNvSpPr txBox="1"/>
          <p:nvPr/>
        </p:nvSpPr>
        <p:spPr>
          <a:xfrm>
            <a:off x="2064242" y="4190277"/>
            <a:ext cx="83691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/>
              <a:t>Modulates perceived rewards and/or perceived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00-EC1A-4DB3-9B6D-09DA5DF4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 fluctuating levels of DA bias value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A9AC-1112-4FE8-A761-B887348C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853"/>
            <a:ext cx="10515600" cy="3270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/>
              <a:t>At different levels of DA, participants may be perceiving value differently.</a:t>
            </a:r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772A-91A3-4CA3-8E1D-90E53BBB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15" y="2683739"/>
            <a:ext cx="4947817" cy="338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CBA1A-F2D2-44B3-9638-168A599ED716}"/>
              </a:ext>
            </a:extLst>
          </p:cNvPr>
          <p:cNvSpPr txBox="1"/>
          <p:nvPr/>
        </p:nvSpPr>
        <p:spPr>
          <a:xfrm>
            <a:off x="2257933" y="5827123"/>
            <a:ext cx="8421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i.e. participants should prefer risky gambles and respond</a:t>
            </a:r>
          </a:p>
          <a:p>
            <a:pPr algn="ctr"/>
            <a:r>
              <a:rPr lang="en-US" sz="2800" dirty="0"/>
              <a:t>faster as the potential reward is higher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68C89-40DB-4292-927A-E51CC02E1E8A}"/>
              </a:ext>
            </a:extLst>
          </p:cNvPr>
          <p:cNvSpPr txBox="1"/>
          <p:nvPr/>
        </p:nvSpPr>
        <p:spPr>
          <a:xfrm>
            <a:off x="4630044" y="2276715"/>
            <a:ext cx="3677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DA -&gt; high emphasis on rewards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42453-38E1-4AA3-8017-253DED4FE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97" y="2854501"/>
            <a:ext cx="10515600" cy="95267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 humans’ propensity to gamble / speed vary as striatal DA changes (via proximity to reward)?</a:t>
            </a:r>
          </a:p>
        </p:txBody>
      </p:sp>
    </p:spTree>
    <p:extLst>
      <p:ext uri="{BB962C8B-B14F-4D97-AF65-F5344CB8AC3E}">
        <p14:creationId xmlns:p14="http://schemas.microsoft.com/office/powerpoint/2010/main" val="75856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32B9D-8149-425F-B829-E44FE1B0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06" y="2159786"/>
            <a:ext cx="7043850" cy="35401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FF3485-624E-4326-B27E-D751C83D85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30137" y="3079266"/>
            <a:ext cx="10590" cy="13792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5C8466-4972-47E4-A533-05B8563B55E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888646" y="3079266"/>
            <a:ext cx="9424" cy="1009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27E3F-BFFD-4DF7-8B0F-16719BBA7EF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725734" y="3079267"/>
            <a:ext cx="0" cy="6219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F72F10-7F9E-48A5-8FF1-2B6298279E8C}"/>
              </a:ext>
            </a:extLst>
          </p:cNvPr>
          <p:cNvSpPr txBox="1"/>
          <p:nvPr/>
        </p:nvSpPr>
        <p:spPr>
          <a:xfrm>
            <a:off x="5307189" y="2771490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0FC90-4AA1-4C77-BEC4-5316E74ACFB4}"/>
              </a:ext>
            </a:extLst>
          </p:cNvPr>
          <p:cNvSpPr txBox="1"/>
          <p:nvPr/>
        </p:nvSpPr>
        <p:spPr>
          <a:xfrm>
            <a:off x="4479525" y="27714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CA80E-FB23-423C-97C7-B335375AC4F1}"/>
              </a:ext>
            </a:extLst>
          </p:cNvPr>
          <p:cNvSpPr txBox="1"/>
          <p:nvPr/>
        </p:nvSpPr>
        <p:spPr>
          <a:xfrm>
            <a:off x="3711592" y="27714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Gamble?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9A23B1F-7F58-474E-BE47-5FEFBD5A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656" y="255573"/>
            <a:ext cx="5654174" cy="1325563"/>
          </a:xfrm>
        </p:spPr>
        <p:txBody>
          <a:bodyPr/>
          <a:lstStyle/>
          <a:p>
            <a:r>
              <a:rPr lang="en-US" dirty="0"/>
              <a:t>How to elicit DA ramp?</a:t>
            </a:r>
          </a:p>
        </p:txBody>
      </p:sp>
    </p:spTree>
    <p:extLst>
      <p:ext uri="{BB962C8B-B14F-4D97-AF65-F5344CB8AC3E}">
        <p14:creationId xmlns:p14="http://schemas.microsoft.com/office/powerpoint/2010/main" val="38274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6AC12E-1290-4BB8-8629-C441BD898CFA}"/>
              </a:ext>
            </a:extLst>
          </p:cNvPr>
          <p:cNvCxnSpPr>
            <a:cxnSpLocks/>
          </p:cNvCxnSpPr>
          <p:nvPr/>
        </p:nvCxnSpPr>
        <p:spPr>
          <a:xfrm>
            <a:off x="1284330" y="2578517"/>
            <a:ext cx="5609765" cy="3677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106BF6-CFD1-430F-A4FD-347D41F6030C}"/>
              </a:ext>
            </a:extLst>
          </p:cNvPr>
          <p:cNvGrpSpPr/>
          <p:nvPr/>
        </p:nvGrpSpPr>
        <p:grpSpPr>
          <a:xfrm>
            <a:off x="8427379" y="4481602"/>
            <a:ext cx="3215118" cy="2204406"/>
            <a:chOff x="7499869" y="5375005"/>
            <a:chExt cx="1695979" cy="11628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F33D73-58BF-45DE-A6BE-90135CDDA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12" t="274" r="14828" b="30718"/>
            <a:stretch/>
          </p:blipFill>
          <p:spPr>
            <a:xfrm>
              <a:off x="7499869" y="5375005"/>
              <a:ext cx="1695979" cy="116282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7C881F-886C-4280-9DFB-F7E91E527E6C}"/>
                </a:ext>
              </a:extLst>
            </p:cNvPr>
            <p:cNvSpPr/>
            <p:nvPr/>
          </p:nvSpPr>
          <p:spPr>
            <a:xfrm>
              <a:off x="7629678" y="543979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7988EF-1FF4-47EF-98A3-48207B033B3F}"/>
              </a:ext>
            </a:extLst>
          </p:cNvPr>
          <p:cNvGrpSpPr/>
          <p:nvPr/>
        </p:nvGrpSpPr>
        <p:grpSpPr>
          <a:xfrm>
            <a:off x="907643" y="0"/>
            <a:ext cx="3928986" cy="2507406"/>
            <a:chOff x="532014" y="580779"/>
            <a:chExt cx="2072549" cy="13226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A60286-FE71-4479-B172-172447DD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014" y="580779"/>
              <a:ext cx="2072549" cy="132266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6C8798-9063-4957-9879-16AB08960779}"/>
                </a:ext>
              </a:extLst>
            </p:cNvPr>
            <p:cNvSpPr/>
            <p:nvPr/>
          </p:nvSpPr>
          <p:spPr>
            <a:xfrm>
              <a:off x="814026" y="78321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298BE7-12D1-45EC-AEA6-462ACC7FDCF7}"/>
              </a:ext>
            </a:extLst>
          </p:cNvPr>
          <p:cNvGrpSpPr/>
          <p:nvPr/>
        </p:nvGrpSpPr>
        <p:grpSpPr>
          <a:xfrm>
            <a:off x="4880410" y="2507406"/>
            <a:ext cx="2846683" cy="2069966"/>
            <a:chOff x="819618" y="3498113"/>
            <a:chExt cx="1501629" cy="10919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DCAE01-93CC-4B2A-A424-1B786C50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28" y="3535624"/>
              <a:ext cx="1449798" cy="105439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0B1D2D-0910-40FD-AD47-D7139C68B390}"/>
                </a:ext>
              </a:extLst>
            </p:cNvPr>
            <p:cNvSpPr/>
            <p:nvPr/>
          </p:nvSpPr>
          <p:spPr>
            <a:xfrm>
              <a:off x="819618" y="3498113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05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A776E-1A26-4C15-9D8A-2B543ABECA1A}"/>
              </a:ext>
            </a:extLst>
          </p:cNvPr>
          <p:cNvGrpSpPr/>
          <p:nvPr/>
        </p:nvGrpSpPr>
        <p:grpSpPr>
          <a:xfrm>
            <a:off x="8778536" y="4385429"/>
            <a:ext cx="3613762" cy="2626743"/>
            <a:chOff x="7404811" y="5427729"/>
            <a:chExt cx="1951362" cy="14183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D862AB-64D6-4ABF-BFF3-9171E15D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4811" y="5427729"/>
              <a:ext cx="1951362" cy="141839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181C7A-322C-4BBA-9786-C33C743AFCB5}"/>
                </a:ext>
              </a:extLst>
            </p:cNvPr>
            <p:cNvSpPr/>
            <p:nvPr/>
          </p:nvSpPr>
          <p:spPr>
            <a:xfrm>
              <a:off x="7629678" y="543979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958F69-8EEB-46EF-A9A4-2F5A2D251DE6}"/>
              </a:ext>
            </a:extLst>
          </p:cNvPr>
          <p:cNvGrpSpPr/>
          <p:nvPr/>
        </p:nvGrpSpPr>
        <p:grpSpPr>
          <a:xfrm>
            <a:off x="6293695" y="2281406"/>
            <a:ext cx="2894182" cy="1866032"/>
            <a:chOff x="5193079" y="4397282"/>
            <a:chExt cx="1501629" cy="96817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348F997-9E4F-40BC-9744-802500C5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936" y="4459367"/>
              <a:ext cx="1451016" cy="90413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88AC57-5DCE-4325-B03A-A325461373B7}"/>
                </a:ext>
              </a:extLst>
            </p:cNvPr>
            <p:cNvSpPr/>
            <p:nvPr/>
          </p:nvSpPr>
          <p:spPr>
            <a:xfrm>
              <a:off x="5193079" y="4397282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FA82A0-6881-446E-9A0A-4EFE3D131A2E}"/>
              </a:ext>
            </a:extLst>
          </p:cNvPr>
          <p:cNvGrpSpPr/>
          <p:nvPr/>
        </p:nvGrpSpPr>
        <p:grpSpPr>
          <a:xfrm>
            <a:off x="9347958" y="174200"/>
            <a:ext cx="3200231" cy="2106723"/>
            <a:chOff x="3284310" y="5592929"/>
            <a:chExt cx="1728064" cy="113759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AB0993-2492-4DF6-AC5C-5D112663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7028" y="5662776"/>
              <a:ext cx="1675346" cy="106774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46F2DE-252E-4A56-A9E5-9913CC8CB7AB}"/>
                </a:ext>
              </a:extLst>
            </p:cNvPr>
            <p:cNvSpPr/>
            <p:nvPr/>
          </p:nvSpPr>
          <p:spPr>
            <a:xfrm>
              <a:off x="3284310" y="5592929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6EC42E-C15A-481F-B913-3E3AF78A50A0}"/>
              </a:ext>
            </a:extLst>
          </p:cNvPr>
          <p:cNvGrpSpPr/>
          <p:nvPr/>
        </p:nvGrpSpPr>
        <p:grpSpPr>
          <a:xfrm>
            <a:off x="-416443" y="1902387"/>
            <a:ext cx="3875466" cy="2473249"/>
            <a:chOff x="532014" y="580779"/>
            <a:chExt cx="2072549" cy="132266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100FB32-54F2-43F8-B749-52F00AF1B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014" y="580779"/>
              <a:ext cx="2072549" cy="132266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7EA37B-F2CE-4E3A-827F-1E779DAC4020}"/>
                </a:ext>
              </a:extLst>
            </p:cNvPr>
            <p:cNvSpPr/>
            <p:nvPr/>
          </p:nvSpPr>
          <p:spPr>
            <a:xfrm>
              <a:off x="814026" y="783215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752DDA-37CA-4183-8B55-95436FCD1732}"/>
              </a:ext>
            </a:extLst>
          </p:cNvPr>
          <p:cNvCxnSpPr>
            <a:cxnSpLocks/>
          </p:cNvCxnSpPr>
          <p:nvPr/>
        </p:nvCxnSpPr>
        <p:spPr>
          <a:xfrm flipV="1">
            <a:off x="9187877" y="2205177"/>
            <a:ext cx="1508230" cy="104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B2B554-071F-4741-A9F9-A1E55044F4BF}"/>
              </a:ext>
            </a:extLst>
          </p:cNvPr>
          <p:cNvCxnSpPr>
            <a:cxnSpLocks/>
          </p:cNvCxnSpPr>
          <p:nvPr/>
        </p:nvCxnSpPr>
        <p:spPr>
          <a:xfrm>
            <a:off x="4998826" y="3177559"/>
            <a:ext cx="356770" cy="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AC961D-1264-410C-AD32-70E9A7E3F174}"/>
              </a:ext>
            </a:extLst>
          </p:cNvPr>
          <p:cNvCxnSpPr>
            <a:cxnSpLocks/>
          </p:cNvCxnSpPr>
          <p:nvPr/>
        </p:nvCxnSpPr>
        <p:spPr>
          <a:xfrm>
            <a:off x="2938281" y="3177559"/>
            <a:ext cx="208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0CED0-66A7-4424-A8B6-CDF9B560D74B}"/>
              </a:ext>
            </a:extLst>
          </p:cNvPr>
          <p:cNvGrpSpPr/>
          <p:nvPr/>
        </p:nvGrpSpPr>
        <p:grpSpPr>
          <a:xfrm>
            <a:off x="3160857" y="2280923"/>
            <a:ext cx="2894185" cy="2104506"/>
            <a:chOff x="819618" y="3498113"/>
            <a:chExt cx="1501629" cy="109190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3462630-9B4A-41C8-A454-EA7AF595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028" y="3535624"/>
              <a:ext cx="1449798" cy="1054398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15E0C5-7477-429B-A661-6314D6FEFE6C}"/>
                </a:ext>
              </a:extLst>
            </p:cNvPr>
            <p:cNvSpPr/>
            <p:nvPr/>
          </p:nvSpPr>
          <p:spPr>
            <a:xfrm>
              <a:off x="819618" y="3498113"/>
              <a:ext cx="1501629" cy="96817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E6DD6C-0267-4F02-8BAF-A05859403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187877" y="3214422"/>
            <a:ext cx="1397540" cy="117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24227F-9602-4717-9119-EAC105E03F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035985" y="3214422"/>
            <a:ext cx="257710" cy="2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4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308</Words>
  <Application>Microsoft Macintosh PowerPoint</Application>
  <PresentationFormat>Widescreen</PresentationFormat>
  <Paragraphs>62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Heavy</vt:lpstr>
      <vt:lpstr>Calibri</vt:lpstr>
      <vt:lpstr>Calibri Light</vt:lpstr>
      <vt:lpstr>Office Theme</vt:lpstr>
      <vt:lpstr>The bet-ter choice: exploring putative dopamine effects on cost-benefit decision making</vt:lpstr>
      <vt:lpstr>What does dopamine (DA) do?</vt:lpstr>
      <vt:lpstr>Striatal DA ramps as animals approach a reward</vt:lpstr>
      <vt:lpstr>So what does DA do?</vt:lpstr>
      <vt:lpstr>Do fluctuating levels of DA bias value perception?</vt:lpstr>
      <vt:lpstr>PowerPoint Presentation</vt:lpstr>
      <vt:lpstr>How to elicit DA ramp?</vt:lpstr>
      <vt:lpstr>PowerPoint Presentation</vt:lpstr>
      <vt:lpstr>PowerPoint Presentation</vt:lpstr>
      <vt:lpstr>PowerPoint Presentation</vt:lpstr>
      <vt:lpstr>PowerPoint Presentation</vt:lpstr>
      <vt:lpstr>Version coefficients</vt:lpstr>
      <vt:lpstr>Current task explanation</vt:lpstr>
      <vt:lpstr>Current version</vt:lpstr>
      <vt:lpstr>Future Directions</vt:lpstr>
      <vt:lpstr>STN project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Studying Dopamine: a Risky Proposal?</dc:title>
  <dc:creator>Microsoft Office User</dc:creator>
  <cp:lastModifiedBy>Microsoft Office User</cp:lastModifiedBy>
  <cp:revision>26</cp:revision>
  <dcterms:created xsi:type="dcterms:W3CDTF">2019-04-16T20:33:06Z</dcterms:created>
  <dcterms:modified xsi:type="dcterms:W3CDTF">2019-04-19T00:53:53Z</dcterms:modified>
</cp:coreProperties>
</file>